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1" r:id="rId1"/>
  </p:sldMasterIdLst>
  <p:notesMasterIdLst>
    <p:notesMasterId r:id="rId14"/>
  </p:notesMasterIdLst>
  <p:sldIdLst>
    <p:sldId id="256" r:id="rId2"/>
    <p:sldId id="263" r:id="rId3"/>
    <p:sldId id="261" r:id="rId4"/>
    <p:sldId id="267" r:id="rId5"/>
    <p:sldId id="268" r:id="rId6"/>
    <p:sldId id="264" r:id="rId7"/>
    <p:sldId id="269" r:id="rId8"/>
    <p:sldId id="266" r:id="rId9"/>
    <p:sldId id="259" r:id="rId10"/>
    <p:sldId id="270" r:id="rId11"/>
    <p:sldId id="26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7FDC95A-669F-C2B8-34A9-E53A227D851F}" name="Yuliang Xiao" initials="YX" userId="S::yxiao39@jh.edu::5eda50f7-51a6-4a89-b14f-fa195f940a7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523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8:36:33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17:55.97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86 24575,'63'0'0,"0"-2"0,98-17 0,-59 0 0,115-7 0,298 7 0,216 19 0,-605 11 339,-13 0-2043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17:56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24575,'114'-1'0,"122"3"0,-193 3 0,0 2 0,77 24 0,-56-14 0,80 24-1365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18:01.0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 24575,'122'-1'0,"133"3"0,-141 7 0,99 3 0,631-13 0,-812 3-46,0 1-1,-1 2 1,37 10-1,-29-6-1132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18:02.3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24575,'22'1'0,"39"8"0,8 0 0,417-5 0,-266-6 0,914 2 0,-1113 1-682,41 7-1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18:09.6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17:52.5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24575,'1194'0'0,"-1150"2"0,59 11 0,-47-6 0,32 10-1365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17:53.6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86 24575,'26'-2'0,"-1"0"0,0-2 0,46-14 0,8 0 0,-6 7 0,110-2 0,76 14 0,-98 2 0,-149-3 0,393-13 0,-153 5-1365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25:30.1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223 0 24575,'1039'0'0,"-1016"1"0,46 9 0,-45-6 0,37 3 0,-22-6 0,64 11 0,29 15 0,-70-13 0,1-2 0,0-3 0,85 1 0,589-11 0,-728 1 0,0 0 0,0 1 0,1 0 0,-1 0 0,0 1 0,0 0 0,0 0 0,0 1 0,-1 0 0,1 1 0,14 8 0,-23-11 0,1-1 0,-1 0 0,1 0 0,-1 1 0,1-1 0,-1 1 0,1-1 0,-1 0 0,1 1 0,-1-1 0,1 1 0,-1-1 0,0 1 0,1-1 0,-1 1 0,0-1 0,1 1 0,-1 0 0,0-1 0,0 1 0,1-1 0,-1 1 0,0 0 0,0-1 0,0 1 0,0 0 0,0-1 0,0 1 0,0-1 0,0 1 0,0 0 0,0-1 0,-1 1 0,1 0 0,0 0 0,-2 0 0,1 0 0,0 0 0,-1 0 0,1 0 0,-1 0 0,1 0 0,-1-1 0,0 1 0,1-1 0,-1 1 0,0-1 0,-2 1 0,-58 4 0,60-5 0,-746 0 0,324-2 0,-319 2 0,717 1 0,0 1 0,1 1 0,0 1 0,-38 12 0,-94 42 0,125-45 0,0-1 0,-1-2 0,0-1 0,-1-2 0,0-1 0,0-1 0,-44-1 0,-93-6 0,1902 1 0,-872 2 0,-830-2 0,45-9 0,-43 6 0,34-2 0,78 6 0,-2052 0 0,1839 4 0,1 3 0,0 4 0,-76 20 0,56-11 0,-59 7 0,68-14 0,-122 37 0,198-49 0,0 0 0,0 1 0,0 0 0,0 0 0,0 0 0,1 0 0,-7 5 0,9-6 0,1 0 0,-1-1 0,1 1 0,-1 0 0,1-1 0,-1 1 0,1 0 0,0 0 0,-1 0 0,1-1 0,0 1 0,0 0 0,-1 0 0,1 0 0,0-1 0,0 1 0,0 0 0,0 0 0,0 0 0,0 0 0,0-1 0,1 1 0,-1 0 0,0 0 0,0 0 0,1-1 0,-1 1 0,0 0 0,1 0 0,-1-1 0,1 1 0,-1 0 0,1-1 0,-1 1 0,1 0 0,-1-1 0,1 1 0,0-1 0,-1 1 0,1-1 0,0 1 0,0-1 0,-1 1 0,2-1 0,8 7 0,1 0 0,0-1 0,0-1 0,1 0 0,-1 0 0,1-1 0,0-1 0,18 4 0,8-1 0,56 1 0,354-5 0,-213-5 0,1620 3 0,-3911 0 0,2025 1 0,0 2 0,0 1 0,0 2 0,-50 15 0,-113 52 0,165-61 0,-138 52 0,162-62 0,0 0 0,0 0 0,1 0 0,-1 0 0,1 1 0,-1 0 0,-3 3 0,7-6 0,1 1 0,-1-1 0,1 0 0,0 1 0,-1-1 0,1 1 0,-1-1 0,1 1 0,0-1 0,0 1 0,-1-1 0,1 1 0,0-1 0,0 1 0,0-1 0,-1 1 0,1-1 0,0 1 0,0-1 0,0 1 0,0-1 0,0 1 0,0 0 0,0-1 0,0 1 0,1 0 0,-1 0 0,1 0 0,0 0 0,0 0 0,0 0 0,0 0 0,0 0 0,0 0 0,0-1 0,0 1 0,1 0 0,-1-1 0,0 1 0,0-1 0,1 1 0,-1-1 0,3 1 0,192 37 0,-87-20 0,-62-12 0,1-2 0,1-2 0,49-5 0,-5 1 0,1241 2 0,-1235 5 0,161 29 0,-96-10 0,-162-24 0,50 10 0,-50-9 0,-1-1 0,1 1 0,0-1 0,0 1 0,-1 0 0,1-1 0,0 1 0,-1 0 0,1 0 0,-1 0 0,1 0 0,-1 0 0,1 1 0,-1-1 0,0 0 0,0 1 0,0-1 0,0 1 0,0-1 0,0 1 0,0-1 0,0 1 0,0 0 0,0 1 0,-1-2 0,0 0 0,-1 0 0,1 0 0,0 0 0,0 0 0,-1 0 0,1 0 0,-1 0 0,1-1 0,-1 1 0,1 0 0,-1 0 0,1 0 0,-1-1 0,0 1 0,1 0 0,-1-1 0,0 1 0,0-1 0,1 1 0,-1 0 0,0-1 0,0 0 0,0 1 0,0-1 0,0 0 0,0 1 0,0-1 0,1 0 0,-1 0 0,-2 0 0,-33 5 0,32-5 0,-285 2 0,132-5 0,-1139 3 0,1142 11 0,-7 0 0,120-11 0,0 2 0,0 1 0,-56 13 0,79-12 0,-1 2 0,1-1 0,0 2 0,1 0 0,-1 1 0,1 1 0,1 1 0,0 0 0,-23 20 0,36-27 0,0 0 0,0 1 0,0 0 0,1-1 0,-1 1 0,1 0 0,0 1 0,0-1 0,0 0 0,1 1 0,-1-1 0,1 1 0,0-1 0,0 1 0,1 5 0,-1 9 0,1 1 0,3 27 0,1-3 0,-4-34 0,1 0 0,0 1 0,0-1 0,1 0 0,1 0 0,0-1 0,0 1 0,0 0 0,10 15 0,-11-21 0,1 0 0,0 0 0,0 0 0,0 0 0,1-1 0,-1 1 0,1-1 0,0 0 0,0 0 0,0 0 0,0 0 0,1-1 0,-1 0 0,1 0 0,-1 0 0,1 0 0,0-1 0,0 0 0,0 0 0,-1 0 0,10 0 0,54-2 0,0-3 0,74-14 0,-67 7 0,104-2 0,810 14 0,-790 10 0,9-1 0,-98-8 0,97-4 0,-201 1 0,0 0 0,0 0 0,0 0 0,0-1 0,0 0 0,0 0 0,-1-1 0,1 1 0,-1-1 0,0 0 0,0-1 0,0 1 0,5-5 0,-8 6 0,-1 1 0,0-1 0,0 1 0,0-1 0,0 1 0,0-1 0,0 0 0,0 1 0,0-1 0,0 0 0,-1 0 0,1 0 0,-1 1 0,1-1 0,-1 0 0,0 0 0,0 0 0,0-2 0,0 1 0,-1 1 0,0-1 0,0 0 0,0 1 0,0-1 0,0 1 0,-1 0 0,1-1 0,-1 1 0,1 0 0,-1 0 0,0 0 0,0 0 0,0 0 0,0 0 0,-3-2 0,-11-8 0,-2 1 0,1 0 0,-2 1 0,1 1 0,-1 1 0,0 0 0,-1 1 0,0 2 0,0 0 0,-21-2 0,-5 1 0,-1 3 0,1 1 0,-66 7 0,109-5 0,-1 0 0,1 1 0,0 0 0,0 0 0,0 0 0,0 0 0,0 0 0,0 1 0,0-1 0,0 1 0,0-1 0,1 1 0,-1 0 0,1 1 0,-3 2 0,4-4 0,0 0 0,0 0 0,0 0 0,0 1 0,1-1 0,-1 1 0,0-1 0,1 0 0,-1 1 0,1-1 0,0 1 0,-1-1 0,1 1 0,0-1 0,0 1 0,0-1 0,0 1 0,0-1 0,0 1 0,0 0 0,1-1 0,-1 0 0,1 1 0,-1-1 0,1 1 0,-1-1 0,1 1 0,0-1 0,0 0 0,-1 0 0,1 1 0,0-1 0,2 2 0,9 8 0,1-1 0,-1 0 0,1-1 0,1 0 0,0-1 0,0 0 0,1-1 0,0-1 0,16 4 0,43 22 0,-22-8 0,-30-15 0,0 1 0,31 20 0,-50-27 0,1 0 0,-1 1 0,1-1 0,-1 1 0,0 0 0,0 0 0,-1 0 0,1 0 0,-1 1 0,0-1 0,0 1 0,0-1 0,-1 1 0,2 5 0,1 11 0,-1-1 0,1 23 0,-1-14 0,1 171 0,-5-188 0,1-48 0,-1 5 0,1 0 0,6-36 0,-5 59 0,0 1 0,1 0 0,-1 0 0,2-1 0,-1 1 0,1 0 0,0 1 0,0-1 0,1 1 0,0-1 0,0 1 0,1 0 0,-1 0 0,9-7 0,-12 12 0,0 0 0,0 0 0,0 0 0,-1 1 0,1-1 0,0 0 0,0 1 0,0-1 0,0 1 0,0-1 0,0 1 0,0-1 0,1 1 0,-1 0 0,0-1 0,0 1 0,0 0 0,0 0 0,0 0 0,0 0 0,1 0 0,-1 0 0,0 0 0,0 0 0,0 0 0,0 1 0,2 0 0,-2 0 0,1 0 0,-1 0 0,0 1 0,0-1 0,0 1 0,0-1 0,0 1 0,0-1 0,0 1 0,0 0 0,0 0 0,-1-1 0,1 1 0,-1 0 0,1 2 0,1 11 0,0-1 0,-2 1 0,0 17 0,0-28 0,0 1 0,0 6 0,0 0 0,-1 0 0,-1 1 0,1-1 0,-5 12 0,5-20 0,0 0 0,0-1 0,-1 1 0,1 0 0,-1-1 0,1 1 0,-1-1 0,0 1 0,0-1 0,0 0 0,-1 0 0,1 0 0,0 0 0,-1 0 0,1 0 0,-1-1 0,0 1 0,1-1 0,-1 0 0,0 0 0,0 0 0,0 0 0,-5 1 0,-17 1 0,0-1 0,0 0 0,0-2 0,-44-6 0,-99-24 0,143 25 0,-70-15 0,-171-13 0,-195 31 0,225 4 0,224-2 0,-31 1 0,1-1 0,0-3 0,-1-1 0,-69-17 0,78 14 0,-1 1 0,0 2 0,-1 2 0,1 1 0,-43 4 0,-8-1 0,48-2 0,0 2 0,-44 8 0,71-9 0,0 1 0,0 1 0,1 0 0,-1 1 0,1 0 0,0 0 0,0 1 0,0 0 0,0 1 0,1 0 0,0 1 0,-9 8 0,15-10 0,0 0 0,0 0 0,0 0 0,0 0 0,1 1 0,0 0 0,0-1 0,1 1 0,-1 0 0,1 0 0,0-1 0,1 1 0,-1 0 0,2 7 0,-1 4 0,1 0 0,1 0 0,6 28 0,-7-38 0,1-1 0,0 0 0,0 0 0,0 0 0,1 0 0,0-1 0,0 1 0,0-1 0,1 0 0,0 0 0,8 9 0,-8-11 0,0 0 0,0 0 0,0-1 0,1 1 0,-1-1 0,1 0 0,0-1 0,0 1 0,0-1 0,-1 0 0,1 0 0,0 0 0,0-1 0,0 0 0,8 0 0,70-1 0,1-4 0,128-24 0,-121 10 0,1 4 0,1 4 0,100 1 0,-108 8 0,-46 0 0,1 2 0,72 9 0,-83-3 0,38 15 0,-40-11 0,0-2 0,29 5 0,434 94 0,-407-86 0,6-5 0,-67-13 0,0 0 0,-1 2 0,1 0 0,-1 2 0,23 9 0,70 28 0,-33-15 0,-67-24 0,-7-1 0,1-1 0,0 0 0,-1-1 0,1 1 0,14 1 0,-22-4 0,0 0 0,1 0 0,-1 0 0,0 0 0,0 0 0,1 0 0,-1 0 0,0 0 0,0 0 0,1 0 0,-1 0 0,0 0 0,0 0 0,1 0 0,-1 0 0,0 0 0,0 0 0,1 0 0,-1 0 0,0-1 0,0 1 0,0 0 0,1 0 0,-1 0 0,0 0 0,0-1 0,0 1 0,1 0 0,-1 0 0,0 0 0,0 0 0,0-1 0,0 1 0,0 0 0,0 0 0,1-1 0,-1 1 0,0 0 0,0 0 0,0-1 0,0 1 0,-5-12 0,-14-10 0,14 17 0,1 1 0,0-1 0,0 0 0,0-1 0,1 1 0,0-1 0,0 1 0,0-1 0,-3-9 0,3 1 0,0 0 0,1 0 0,-1-16 0,0 13 0,2 0 0,4 17 0,7 11 0,-1 1 0,1 1 0,-2 1 0,0-1 0,-1 1 0,0 1 0,-1-1 0,0 1 0,-2 0 0,6 26 0,-10-38 0,1 0 0,-1 1 0,0-1 0,0 0 0,-1 0 0,1 0 0,0 0 0,-1-1 0,0 1 0,0 0 0,0 0 0,0 0 0,0 0 0,-1-1 0,1 1 0,-1 0 0,1-1 0,-3 3 0,0-2 0,1 0 0,-1 0 0,1 0 0,-1-1 0,0 1 0,0-1 0,0 0 0,0 0 0,-1-1 0,-7 3 0,-9 0 0,1-2 0,0 0 0,0-1 0,-27-2 0,35 1 0,-178-2 0,55 2 0,-219-27 0,289 16 0,-55-9 0,-235-10 0,-803 32 0,1140-1 0,-1 1 0,1 1 0,0 0 0,-1 2 0,2 0 0,-1 1 0,0 0 0,1 2 0,1 0 0,-1 1 0,1 0 0,1 2 0,0-1 0,0 2 0,1 0 0,0 1 0,1 0 0,1 1 0,0 1 0,-10 16 0,19-25 0,0-1 0,0 1 0,0 0 0,1 0 0,0 0 0,0 0 0,1 0 0,-1 0 0,1 0 0,0 9 0,1-13 0,0 0 0,1 0 0,-1 1 0,0-1 0,1 0 0,0 0 0,-1 0 0,1 0 0,0 0 0,0 0 0,0 0 0,1 0 0,-1 0 0,0-1 0,1 1 0,-1 0 0,1-1 0,-1 1 0,1-1 0,0 1 0,-1-1 0,1 0 0,0 0 0,0 0 0,0 0 0,0 0 0,0 0 0,0-1 0,0 1 0,1-1 0,-1 1 0,4-1 0,21 3 0,0-1 0,0-2 0,36-3 0,12-1 0,1174 4 0,-1215-2 0,0-2 0,0-1 0,56-16 0,-50 11 0,81-10 0,204 17 0,-162 5 0,-117-2 0,24-1 0,0 2 0,0 4 0,75 15 0,-42-5 0,-70-12 0,57 13 0,-25-4 0,9 1 0,-68-12 0,-1 1 0,1 0 0,-1 0 0,1 1 0,-1-1 0,0 1 0,0 0 0,0 0 0,7 7 0,-11-10 0,0 1 0,0 0 0,0 0 0,0 0 0,0 0 0,0 0 0,0 0 0,0 0 0,-1 0 0,1 0 0,0 1 0,-1-1 0,1 0 0,-1 0 0,1 1 0,-1-1 0,1 0 0,-1 1 0,0-1 0,0 0 0,0 1 0,0-1 0,0 1 0,0 1 0,-1-1 0,0-1 0,0 0 0,0 1 0,0-1 0,0 0 0,0 0 0,0 0 0,-1 0 0,1 0 0,0 0 0,-1 0 0,1-1 0,0 1 0,-1 0 0,1-1 0,-1 1 0,-2 0 0,-8 2 0,0-1 0,0 0 0,0-1 0,-14 0 0,-2959-5 0,3053 3 0,80 3 0,-136 0 0,-1 0 0,0 1 0,1 0 0,-2 1 0,1 1 0,16 8 0,-14-6 0,1-1 0,0 0 0,20 5 0,14-2 0,1-2 0,60 2 0,101-10 0,-84-1 0,-82 2 0,309 13 0,-262-5 0,-49-6 0,-1 2 0,74 18 0,121 29 0,-153-35 0,186 54 0,-243-63 0,6 1 0,0-2 0,51 3 0,32 5 0,90 31 0,-133-26 0,-54-13 0,1-1 0,34 5 0,-22-7 0,-1-1 0,43-4 0,-72 2 0,1 0 0,-1 0 0,0 0 0,0 0 0,0 0 0,1 0 0,-1-1 0,0 1 0,0 0 0,0-1 0,0 1 0,0-1 0,0 1 0,0-1 0,0 1 0,0-1 0,0 0 0,0 1 0,0-1 0,0 0 0,0 0 0,0 0 0,-1 0 0,2-1 0,-2 1 0,0 0 0,0-1 0,0 1 0,0 0 0,-1 0 0,1 0 0,0-1 0,-1 1 0,1 0 0,0 0 0,-1 0 0,0 0 0,1 0 0,-1 0 0,0 0 0,1 0 0,-1 0 0,0 0 0,-1 0 0,-5-7 0,-1 1 0,0 1 0,-1 0 0,-9-6 0,-172-91 0,156 87 0,-1 2 0,-1 2 0,-65-15 0,92 26 0,-85-18 0,-1 4 0,-102-2 0,77 16 0,-5 1 0,-203-26 0,226 10 0,-1 4 0,-128 3 0,-378 10 0,593 0 0,0 1 0,1 1 0,-1 0 0,1 1 0,0 1 0,0 0 0,-26 14 0,-20 6 0,-4 3 0,59-25 0,0 0 0,0 1 0,1 0 0,-1 0 0,1 0 0,0 0 0,0 1 0,-5 5 0,10-9 0,-1 0 0,0 0 0,1 0 0,-1 0 0,1 1 0,-1-1 0,1 0 0,0 0 0,-1 0 0,1 0 0,0 0 0,0 0 0,0 1 0,0-1 0,0 0 0,0 0 0,0 0 0,0 1 0,0-1 0,1 0 0,-1 0 0,0 0 0,1 0 0,-1 0 0,1 0 0,-1 0 0,1 0 0,-1 0 0,1 0 0,0 0 0,0 0 0,-1 0 0,1 0 0,0 0 0,0-1 0,0 1 0,0 0 0,0-1 0,0 1 0,0-1 0,0 1 0,0-1 0,0 1 0,0-1 0,2 1 0,5 2 0,-1-1 0,1 0 0,-1 0 0,1 0 0,12 0 0,223-1 0,-106-4 0,294 3-1365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6:47.7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24575,'1'1'0,"-1"0"0,0-1 0,1 1 0,-1 0 0,0 0 0,1 0 0,-1 0 0,1-1 0,0 1 0,-1 0 0,1 0 0,0-1 0,-1 1 0,1 0 0,0-1 0,0 1 0,-1-1 0,1 1 0,0-1 0,0 1 0,0-1 0,0 0 0,1 1 0,25 7 0,-23-7 0,27 7 0,0-3 0,0 0 0,40 0 0,99-7 0,-62 0 0,1223 2 0,-1286 2 0,-1 3 0,0 1 0,49 15 0,51 7 0,63 12-1365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6:53.0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24575,'1260'0'0,"-1225"2"0,0 2 0,61 13 0,-62-9 0,1-2 0,64 4 0,-60-11 0,-4 0 0,1 2 0,-1 1 0,40 8 0,-20 1 0,1-2 0,1-2 0,68-2 0,67-6-1365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8:36:35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6:57.2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0 223 24575,'1'-1'0,"-1"0"0,1-1 0,-1 1 0,1 0 0,-1 0 0,1 0 0,0 0 0,0 0 0,0 0 0,0 0 0,0 0 0,0 0 0,0 0 0,0 0 0,0 0 0,0 1 0,0-1 0,0 0 0,3 0 0,30-14 0,-27 13 0,25-10 0,0 2 0,0 1 0,1 2 0,0 1 0,1 2 0,59-1 0,-74 4 0,0 0 0,27-7 0,-25 4 0,37-3 0,251 8 0,73-2 0,-195-23 0,-56 4 0,-90 13 0,44-12 0,-11 2 0,-40 10 0,-11 1 0,1 2 0,0 1 0,27-1 0,523 5-1365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6:59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1 243 24575,'6'-4'0,"1"0"0,0 0 0,0 0 0,1 1 0,-1 0 0,0 0 0,1 1 0,14-3 0,-11 2 0,30-8 0,230-49 0,-213 55 0,112 5 0,-70 2 0,-70-2 0,15 1 0,1-3 0,76-11 0,-86 6 0,0-2 0,0 3 0,0 1 0,40 0 0,301 6 0,-358-3 0,0 0 0,-1-1 0,1-1 0,-1-1 0,30-12 0,30-8 0,-39 16 0,0 1 0,0 2 0,64-2 0,649 9-1365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7:01.3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18 24575,'1481'0'0,"-1469"-1"43,0 0 0,-1-1 0,18-5 0,0 1-1580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7:04.4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27 24575,'1224'0'0,"-1184"-1"0,47-10 0,-47 6 0,51-2 0,22 10 0,126-5 0,-217-1-1365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7:08.0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24575,'1879'0'-1365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7:11.8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0 177 24575,'1'-2'0,"-1"0"0,1 0 0,0 0 0,0-1 0,0 1 0,0 0 0,0 0 0,0 0 0,0 0 0,1 1 0,-1-1 0,1 0 0,-1 1 0,1-1 0,0 0 0,-1 1 0,1 0 0,0 0 0,0-1 0,0 1 0,0 0 0,3-1 0,5-2 0,-1 0 0,1 1 0,15-4 0,14 1 0,55-2 0,-60 7 0,0-2 0,53-11 0,-39 1 0,0 3 0,0 1 0,0 3 0,56 0 0,12 8 0,118-3 0,-222 0 0,0-1 0,0-1 0,0 0 0,21-9 0,-21 7 0,-1 1 0,1 0 0,0 1 0,24-3 0,1 6 0,0 2 0,0 1 0,68 15 0,13 2 0,93 23 0,-159-29 0,1-3 0,0-1 0,91 3 0,-121-13-1365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7:13.5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0 157 24575,'8'-5'0,"0"0"0,0 1 0,1 0 0,-1 0 0,1 1 0,0 0 0,0 0 0,0 1 0,16-2 0,1-1 0,74-20 0,167-33 0,-197 51 0,0 3 0,86 6 0,-39 0 0,353-19 0,8 10 0,-274 9 0,-160-2-1365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7:15.0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25 24575,'3'-2'0,"-1"0"0,1 1 0,0-1 0,0 0 0,0 1 0,-1 0 0,1 0 0,1 0 0,-1 0 0,0 0 0,6 0 0,41-2 0,-32 2 0,534-3 0,-297 6 0,599-2-1365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7:40.88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24575,'1'0'0,"-1"1"0,1-1 0,-1 1 0,1-1 0,-1 1 0,1-1 0,-1 1 0,1-1 0,0 1 0,-1-1 0,1 0 0,0 1 0,-1-1 0,1 0 0,0 0 0,-1 0 0,1 1 0,0-1 0,0 0 0,-1 0 0,1 0 0,0 0 0,-1 0 0,2 0 0,23 0 0,-21 0 0,462 0 0,-324-7 0,284 7-1365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7:26.61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24575,'1147'0'0,"-1118"1"0,52 10 0,-11 0 0,59 8-1365,-109-18-5461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8:36:3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7:28.1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 86 24575,'0'0'0,"0"0"0,-1 0 0,1 0 0,0-1 0,0 1 0,0 0 0,-1 0 0,1 0 0,0-1 0,0 1 0,0 0 0,0 0 0,-1-1 0,1 1 0,0 0 0,0 0 0,0-1 0,0 1 0,0 0 0,0 0 0,0-1 0,0 1 0,0 0 0,0-1 0,0 1 0,0 0 0,0 0 0,0-1 0,0 1 0,0 0 0,0 0 0,0-1 0,1 1 0,-1 0 0,0 0 0,0-1 0,12-5 0,19 2 0,-30 4 0,366-5 0,-197 7 0,-56 0 0,123-4 0,-209-2 10,1-2 0,-1 0-1,40-15 1,-1 0-1414,-48 16-5422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3:07:45.41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24575,'32'0'0,"0"1"0,0 2 0,51 10 0,-70-11 0,0 0 0,0-1 0,1-1 0,-1 0 0,0-1 0,0 0 0,1-1 0,13-4 0,-7 3 0,11-1 0,0 2 0,57 4 0,-20 0 0,39-3 0,112 3 0,-181 2 0,0 2 0,68 20 0,-71-16 0,6-3-1365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8:36:3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18:36:36.1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  <inkml:trace contextRef="#ctx0" brushRef="#br0" timeOffset="1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17:45.97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24575,'136'5'0,"151"23"0,132 3 339,2-30-1660,-377-1 938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17:47.2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24575,'392'22'0,"-53"-2"0,416-18 204,-377-4-1773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17:48.1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24575,'1866'0'-1365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30T21:17:49.70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24575,'1504'0'-1365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4DB4C-BC44-48AA-AC2C-EA90C2F3FCD7}" type="datetimeFigureOut">
              <a:rPr lang="en-US" smtClean="0"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3C707-31AB-40C1-8BBE-6CD992A767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18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3C707-31AB-40C1-8BBE-6CD992A767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80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A5B0A250-5CC0-1746-B209-08E8B0DAE6AF}" type="datetimeFigureOut">
              <a:rPr lang="en-US" smtClean="0"/>
              <a:pPr algn="l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59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36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21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7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68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43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95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1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56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5B0A250-5CC0-1746-B209-08E8B0DAE6AF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768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58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5B0A250-5CC0-1746-B209-08E8B0DAE6AF}" type="datetimeFigureOut">
              <a:rPr lang="en-US" smtClean="0"/>
              <a:pPr/>
              <a:t>12/6/2022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42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10" Type="http://schemas.openxmlformats.org/officeDocument/2006/relationships/image" Target="../media/image1.png"/><Relationship Id="rId9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customXml" Target="../ink/ink14.xml"/><Relationship Id="rId26" Type="http://schemas.openxmlformats.org/officeDocument/2006/relationships/image" Target="../media/image5.png"/><Relationship Id="rId39" Type="http://schemas.openxmlformats.org/officeDocument/2006/relationships/customXml" Target="../ink/ink24.xml"/><Relationship Id="rId21" Type="http://schemas.openxmlformats.org/officeDocument/2006/relationships/image" Target="../media/image18.png"/><Relationship Id="rId34" Type="http://schemas.openxmlformats.org/officeDocument/2006/relationships/image" Target="../media/image8.png"/><Relationship Id="rId42" Type="http://schemas.openxmlformats.org/officeDocument/2006/relationships/image" Target="../media/image24.png"/><Relationship Id="rId47" Type="http://schemas.openxmlformats.org/officeDocument/2006/relationships/customXml" Target="../ink/ink28.xml"/><Relationship Id="rId50" Type="http://schemas.openxmlformats.org/officeDocument/2006/relationships/image" Target="../media/image28.png"/><Relationship Id="rId7" Type="http://schemas.openxmlformats.org/officeDocument/2006/relationships/image" Target="../media/image11.png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29" Type="http://schemas.openxmlformats.org/officeDocument/2006/relationships/customXml" Target="../ink/ink19.xml"/><Relationship Id="rId11" Type="http://schemas.openxmlformats.org/officeDocument/2006/relationships/image" Target="../media/image13.png"/><Relationship Id="rId24" Type="http://schemas.openxmlformats.org/officeDocument/2006/relationships/customXml" Target="../ink/ink17.xml"/><Relationship Id="rId32" Type="http://schemas.openxmlformats.org/officeDocument/2006/relationships/image" Target="../media/image7.png"/><Relationship Id="rId37" Type="http://schemas.openxmlformats.org/officeDocument/2006/relationships/customXml" Target="../ink/ink23.xml"/><Relationship Id="rId40" Type="http://schemas.openxmlformats.org/officeDocument/2006/relationships/image" Target="../media/image23.png"/><Relationship Id="rId45" Type="http://schemas.openxmlformats.org/officeDocument/2006/relationships/customXml" Target="../ink/ink27.xml"/><Relationship Id="rId53" Type="http://schemas.openxmlformats.org/officeDocument/2006/relationships/customXml" Target="../ink/ink31.xml"/><Relationship Id="rId5" Type="http://schemas.openxmlformats.org/officeDocument/2006/relationships/image" Target="../media/image10.png"/><Relationship Id="rId10" Type="http://schemas.openxmlformats.org/officeDocument/2006/relationships/customXml" Target="../ink/ink10.xml"/><Relationship Id="rId19" Type="http://schemas.openxmlformats.org/officeDocument/2006/relationships/image" Target="../media/image17.png"/><Relationship Id="rId31" Type="http://schemas.openxmlformats.org/officeDocument/2006/relationships/customXml" Target="../ink/ink20.xml"/><Relationship Id="rId44" Type="http://schemas.openxmlformats.org/officeDocument/2006/relationships/image" Target="../media/image25.png"/><Relationship Id="rId52" Type="http://schemas.openxmlformats.org/officeDocument/2006/relationships/image" Target="../media/image29.png"/><Relationship Id="rId4" Type="http://schemas.openxmlformats.org/officeDocument/2006/relationships/customXml" Target="../ink/ink7.xml"/><Relationship Id="rId9" Type="http://schemas.openxmlformats.org/officeDocument/2006/relationships/image" Target="../media/image12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Relationship Id="rId27" Type="http://schemas.openxmlformats.org/officeDocument/2006/relationships/customXml" Target="../ink/ink18.xml"/><Relationship Id="rId30" Type="http://schemas.openxmlformats.org/officeDocument/2006/relationships/image" Target="../media/image50.png"/><Relationship Id="rId35" Type="http://schemas.openxmlformats.org/officeDocument/2006/relationships/customXml" Target="../ink/ink22.xml"/><Relationship Id="rId43" Type="http://schemas.openxmlformats.org/officeDocument/2006/relationships/customXml" Target="../ink/ink26.xml"/><Relationship Id="rId48" Type="http://schemas.openxmlformats.org/officeDocument/2006/relationships/image" Target="../media/image27.png"/><Relationship Id="rId8" Type="http://schemas.openxmlformats.org/officeDocument/2006/relationships/customXml" Target="../ink/ink9.xml"/><Relationship Id="rId51" Type="http://schemas.openxmlformats.org/officeDocument/2006/relationships/customXml" Target="../ink/ink30.xml"/><Relationship Id="rId3" Type="http://schemas.openxmlformats.org/officeDocument/2006/relationships/image" Target="../media/image9.png"/><Relationship Id="rId12" Type="http://schemas.openxmlformats.org/officeDocument/2006/relationships/customXml" Target="../ink/ink11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customXml" Target="../ink/ink21.xml"/><Relationship Id="rId38" Type="http://schemas.openxmlformats.org/officeDocument/2006/relationships/image" Target="../media/image22.png"/><Relationship Id="rId46" Type="http://schemas.openxmlformats.org/officeDocument/2006/relationships/image" Target="../media/image26.png"/><Relationship Id="rId20" Type="http://schemas.openxmlformats.org/officeDocument/2006/relationships/customXml" Target="../ink/ink15.xml"/><Relationship Id="rId41" Type="http://schemas.openxmlformats.org/officeDocument/2006/relationships/customXml" Target="../ink/ink25.xml"/><Relationship Id="rId5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image" Target="../media/image40.png"/><Relationship Id="rId36" Type="http://schemas.openxmlformats.org/officeDocument/2006/relationships/image" Target="../media/image21.png"/><Relationship Id="rId49" Type="http://schemas.openxmlformats.org/officeDocument/2006/relationships/customXml" Target="../ink/ink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69D385C-8DC5-FEDD-E1AE-77205A178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8598" y="718400"/>
            <a:ext cx="10233330" cy="3566160"/>
          </a:xfrm>
        </p:spPr>
        <p:txBody>
          <a:bodyPr>
            <a:normAutofit/>
          </a:bodyPr>
          <a:lstStyle/>
          <a:p>
            <a:r>
              <a:rPr lang="en-US" sz="5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</a:t>
            </a:r>
            <a:r>
              <a:rPr lang="en-US" altLang="zh-CN" sz="5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54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gmentation and Registration of  Brain Tumor</a:t>
            </a:r>
            <a:br>
              <a:rPr lang="en-US" dirty="0"/>
            </a:br>
            <a:endParaRPr lang="en-US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E4051523-211A-EB61-70A7-AF5A0AB08EDB}"/>
              </a:ext>
            </a:extLst>
          </p:cNvPr>
          <p:cNvSpPr txBox="1">
            <a:spLocks/>
          </p:cNvSpPr>
          <p:nvPr/>
        </p:nvSpPr>
        <p:spPr>
          <a:xfrm>
            <a:off x="9845040" y="4356520"/>
            <a:ext cx="1875183" cy="20523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000" i="1" dirty="0" err="1">
                <a:ea typeface="Times New Roman" panose="02020603050405020304" pitchFamily="18" charset="0"/>
              </a:rPr>
              <a:t>Yuliang</a:t>
            </a:r>
            <a:r>
              <a:rPr lang="en-US" sz="3000" i="1" dirty="0">
                <a:ea typeface="Times New Roman" panose="02020603050405020304" pitchFamily="18" charset="0"/>
              </a:rPr>
              <a:t> Xiao</a:t>
            </a:r>
          </a:p>
          <a:p>
            <a:pPr>
              <a:lnSpc>
                <a:spcPct val="110000"/>
              </a:lnSpc>
            </a:pPr>
            <a:r>
              <a:rPr lang="en-US" sz="3000" dirty="0" err="1"/>
              <a:t>Yuanwu</a:t>
            </a:r>
            <a:r>
              <a:rPr lang="en-US" sz="3000" dirty="0"/>
              <a:t> He</a:t>
            </a:r>
          </a:p>
          <a:p>
            <a:pPr>
              <a:lnSpc>
                <a:spcPct val="110000"/>
              </a:lnSpc>
            </a:pPr>
            <a:r>
              <a:rPr lang="en-US" sz="3000" dirty="0"/>
              <a:t>Xiao Fu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1E5E00-8B99-A690-9C3F-3FF51DF41AE9}"/>
              </a:ext>
            </a:extLst>
          </p:cNvPr>
          <p:cNvSpPr txBox="1"/>
          <p:nvPr/>
        </p:nvSpPr>
        <p:spPr>
          <a:xfrm>
            <a:off x="1208598" y="3987188"/>
            <a:ext cx="357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Vision 2022 Fall</a:t>
            </a:r>
          </a:p>
        </p:txBody>
      </p:sp>
    </p:spTree>
    <p:extLst>
      <p:ext uri="{BB962C8B-B14F-4D97-AF65-F5344CB8AC3E}">
        <p14:creationId xmlns:p14="http://schemas.microsoft.com/office/powerpoint/2010/main" val="3045655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E5E3-8BB0-290B-B8F1-75B22AAF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r>
              <a:rPr lang="en-US" altLang="zh-CN" dirty="0"/>
              <a:t>—</a:t>
            </a:r>
            <a:r>
              <a:rPr lang="en-US" altLang="zh-CN" dirty="0" err="1"/>
              <a:t>Voxelmorph</a:t>
            </a:r>
            <a:r>
              <a:rPr lang="en-US" altLang="zh-CN" dirty="0"/>
              <a:t> (HN1560)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6D8E6E-F903-51DF-FAE9-79DC4162192A}"/>
              </a:ext>
            </a:extLst>
          </p:cNvPr>
          <p:cNvSpPr txBox="1"/>
          <p:nvPr/>
        </p:nvSpPr>
        <p:spPr>
          <a:xfrm>
            <a:off x="195023" y="131280"/>
            <a:ext cx="807440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Segmentation and Registration of  Brain Tumo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 based on </a:t>
            </a:r>
            <a:r>
              <a:rPr lang="en-US" altLang="zh-CN" b="1" i="1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nnU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-Net and Voxelmorph</a:t>
            </a: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3277B-C553-4D0C-3072-85AAAB3AF24A}"/>
              </a:ext>
            </a:extLst>
          </p:cNvPr>
          <p:cNvSpPr txBox="1"/>
          <p:nvPr/>
        </p:nvSpPr>
        <p:spPr>
          <a:xfrm>
            <a:off x="7780939" y="5311471"/>
            <a:ext cx="317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Dice Score = 0.70 </a:t>
            </a:r>
          </a:p>
        </p:txBody>
      </p:sp>
      <p:pic>
        <p:nvPicPr>
          <p:cNvPr id="6" name="fdef15838b5e20a0d1e4609031fe43d9">
            <a:hlinkClick r:id="" action="ppaction://media"/>
            <a:extLst>
              <a:ext uri="{FF2B5EF4-FFF2-40B4-BE49-F238E27FC236}">
                <a16:creationId xmlns:a16="http://schemas.microsoft.com/office/drawing/2014/main" id="{8A02336B-0834-985C-7406-71B4B0E639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4437" t="1112" r="13242" b="-1"/>
          <a:stretch/>
        </p:blipFill>
        <p:spPr>
          <a:xfrm>
            <a:off x="7650960" y="2629657"/>
            <a:ext cx="3318519" cy="2552370"/>
          </a:xfrm>
          <a:prstGeom prst="rect">
            <a:avLst/>
          </a:prstGeom>
        </p:spPr>
      </p:pic>
      <p:pic>
        <p:nvPicPr>
          <p:cNvPr id="5" name="b21bb96999601be7c6d481bb1e8d09fc">
            <a:hlinkClick r:id="" action="ppaction://media"/>
            <a:extLst>
              <a:ext uri="{FF2B5EF4-FFF2-40B4-BE49-F238E27FC236}">
                <a16:creationId xmlns:a16="http://schemas.microsoft.com/office/drawing/2014/main" id="{391CFB05-8EE5-43C0-1261-19AB559B1EC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24649" y="1930396"/>
            <a:ext cx="5267856" cy="395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5907-A4F5-1018-667F-0C74B85B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D7299-07B0-2388-6144-48CF9C03220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Collect more labeled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Improve architecture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Add residual units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Modify encoder &amp; decoder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M</a:t>
            </a:r>
            <a:r>
              <a:rPr lang="en-US" altLang="zh-CN" dirty="0"/>
              <a:t>odify hyper-parameters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dirty="0"/>
              <a:t>optimizer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dirty="0"/>
              <a:t>learning rate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zh-CN" dirty="0"/>
              <a:t>loss function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/>
              <a:t>Dropout rate</a:t>
            </a:r>
            <a:endParaRPr lang="en-US" dirty="0"/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CD373975-5C7E-EB1E-3024-7D2CD1B28B06}"/>
              </a:ext>
            </a:extLst>
          </p:cNvPr>
          <p:cNvSpPr txBox="1"/>
          <p:nvPr/>
        </p:nvSpPr>
        <p:spPr>
          <a:xfrm>
            <a:off x="160551" y="178229"/>
            <a:ext cx="807440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Segmentation and Registration of Brain Tumo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 based on </a:t>
            </a:r>
            <a:r>
              <a:rPr lang="en-US" altLang="zh-CN" b="1" i="1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nnU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-Net and Voxelmorph</a:t>
            </a: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514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7C4E-25CD-0843-0CDE-24E9AA126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849" y="1771526"/>
            <a:ext cx="10058400" cy="1450757"/>
          </a:xfrm>
        </p:spPr>
        <p:txBody>
          <a:bodyPr>
            <a:normAutofit/>
          </a:bodyPr>
          <a:lstStyle/>
          <a:p>
            <a:r>
              <a:rPr lang="en-US" sz="88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70740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5B5B-E7B9-65D5-0B07-086E0AED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259" y="1255899"/>
            <a:ext cx="4948741" cy="62768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B07627-0B71-F8FD-36A1-80FEDDE8BC20}"/>
              </a:ext>
            </a:extLst>
          </p:cNvPr>
          <p:cNvSpPr txBox="1"/>
          <p:nvPr/>
        </p:nvSpPr>
        <p:spPr>
          <a:xfrm>
            <a:off x="6387674" y="2225215"/>
            <a:ext cx="5127172" cy="16263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we detect tumor by deep learning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tahoma" panose="020B0604030504040204" pitchFamily="34" charset="0"/>
              </a:rPr>
              <a:t>Save time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tahoma" panose="020B0604030504040204" pitchFamily="34" charset="0"/>
              </a:rPr>
              <a:t>Integrate into medical robots easily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b="0" i="0" dirty="0">
                <a:effectLst/>
                <a:latin typeface="tahoma" panose="020B0604030504040204" pitchFamily="34" charset="0"/>
              </a:rPr>
              <a:t>Increase working efficiency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b="0" i="0" dirty="0">
              <a:solidFill>
                <a:schemeClr val="bg2"/>
              </a:solidFill>
              <a:effectLst/>
              <a:latin typeface="tahoma" panose="020B060403050404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b="1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2561740-FF1B-951E-8F73-BA59B8BD768C}"/>
                  </a:ext>
                </a:extLst>
              </p14:cNvPr>
              <p14:cNvContentPartPr/>
              <p14:nvPr/>
            </p14:nvContentPartPr>
            <p14:xfrm>
              <a:off x="9203112" y="321530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2561740-FF1B-951E-8F73-BA59B8BD76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94472" y="320666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364ADDC-4039-9484-280E-572FF0F08A01}"/>
              </a:ext>
            </a:extLst>
          </p:cNvPr>
          <p:cNvGrpSpPr/>
          <p:nvPr/>
        </p:nvGrpSpPr>
        <p:grpSpPr>
          <a:xfrm>
            <a:off x="7454232" y="3165620"/>
            <a:ext cx="360" cy="360"/>
            <a:chOff x="7464193" y="258383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494DA2-077A-F9B8-0E1F-5D7ACDBEA227}"/>
                    </a:ext>
                  </a:extLst>
                </p14:cNvPr>
                <p14:cNvContentPartPr/>
                <p14:nvPr/>
              </p14:nvContentPartPr>
              <p14:xfrm>
                <a:off x="7464193" y="258383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494DA2-077A-F9B8-0E1F-5D7ACDBEA22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55193" y="25751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0D6BE9-1DC2-7AED-08EF-AD5A0B62F4D4}"/>
                    </a:ext>
                  </a:extLst>
                </p14:cNvPr>
                <p14:cNvContentPartPr/>
                <p14:nvPr/>
              </p14:nvContentPartPr>
              <p14:xfrm>
                <a:off x="7464193" y="258383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0D6BE9-1DC2-7AED-08EF-AD5A0B62F4D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455193" y="25751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50D7F9-62F5-EC01-4A85-B248DF139AF7}"/>
              </a:ext>
            </a:extLst>
          </p:cNvPr>
          <p:cNvGrpSpPr/>
          <p:nvPr/>
        </p:nvGrpSpPr>
        <p:grpSpPr>
          <a:xfrm>
            <a:off x="7036632" y="2897420"/>
            <a:ext cx="360" cy="360"/>
            <a:chOff x="7046593" y="2315630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A266682-37E2-A721-E272-43BDB5BD8578}"/>
                    </a:ext>
                  </a:extLst>
                </p14:cNvPr>
                <p14:cNvContentPartPr/>
                <p14:nvPr/>
              </p14:nvContentPartPr>
              <p14:xfrm>
                <a:off x="7046593" y="231563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A266682-37E2-A721-E272-43BDB5BD857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37953" y="23069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80A1726-5CC0-AB46-24DF-DFAD46952BF3}"/>
                    </a:ext>
                  </a:extLst>
                </p14:cNvPr>
                <p14:cNvContentPartPr/>
                <p14:nvPr/>
              </p14:nvContentPartPr>
              <p14:xfrm>
                <a:off x="7046593" y="231563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80A1726-5CC0-AB46-24DF-DFAD46952B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37953" y="230699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263EE74-8BCE-1D89-C25F-F9887F5D7549}"/>
              </a:ext>
            </a:extLst>
          </p:cNvPr>
          <p:cNvSpPr txBox="1"/>
          <p:nvPr/>
        </p:nvSpPr>
        <p:spPr>
          <a:xfrm>
            <a:off x="6405150" y="3887865"/>
            <a:ext cx="5127172" cy="162636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tahoma" panose="020B0604030504040204" pitchFamily="34" charset="0"/>
              </a:rPr>
              <a:t>1.</a:t>
            </a:r>
            <a:r>
              <a:rPr lang="en-US" sz="1600" b="0" i="0" dirty="0">
                <a:effectLst/>
                <a:latin typeface="tahoma" panose="020B0604030504040204" pitchFamily="34" charset="0"/>
              </a:rPr>
              <a:t> </a:t>
            </a:r>
            <a:r>
              <a:rPr lang="en-US" altLang="zh-CN" sz="1600" b="0" i="0" dirty="0" err="1">
                <a:effectLst/>
                <a:latin typeface="tahoma" panose="020B0604030504040204" pitchFamily="34" charset="0"/>
              </a:rPr>
              <a:t>nn</a:t>
            </a:r>
            <a:r>
              <a:rPr lang="en-US" sz="1600" b="0" i="0" dirty="0" err="1">
                <a:effectLst/>
                <a:latin typeface="tahoma" panose="020B0604030504040204" pitchFamily="34" charset="0"/>
              </a:rPr>
              <a:t>U</a:t>
            </a:r>
            <a:r>
              <a:rPr lang="en-US" sz="1600" b="0" i="0" dirty="0">
                <a:effectLst/>
                <a:latin typeface="tahoma" panose="020B0604030504040204" pitchFamily="34" charset="0"/>
              </a:rPr>
              <a:t>-Net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600" dirty="0">
                <a:latin typeface="tahoma" panose="020B0604030504040204" pitchFamily="34" charset="0"/>
              </a:rPr>
              <a:t>2. </a:t>
            </a:r>
            <a:r>
              <a:rPr lang="en-US" sz="1600" dirty="0" err="1">
                <a:latin typeface="tahoma" panose="020B0604030504040204" pitchFamily="34" charset="0"/>
              </a:rPr>
              <a:t>Voxelmorph</a:t>
            </a:r>
            <a:endParaRPr lang="en-US" b="0" i="0" dirty="0">
              <a:effectLst/>
              <a:latin typeface="tahoma" panose="020B060403050404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endParaRPr lang="en-US" b="0" i="0" dirty="0">
              <a:solidFill>
                <a:schemeClr val="bg2"/>
              </a:solidFill>
              <a:effectLst/>
              <a:latin typeface="tahoma" panose="020B0604030504040204" pitchFamily="34" charset="0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b="1" i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33624A-29E1-1264-FE89-DF7CCE51C2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51" r="660" b="61056"/>
          <a:stretch/>
        </p:blipFill>
        <p:spPr bwMode="auto">
          <a:xfrm>
            <a:off x="664769" y="1991385"/>
            <a:ext cx="5431231" cy="97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03336AC-01CF-D678-AF9A-72ECA57DF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91" r="474" b="5376"/>
          <a:stretch/>
        </p:blipFill>
        <p:spPr bwMode="auto">
          <a:xfrm>
            <a:off x="659678" y="4475425"/>
            <a:ext cx="5441411" cy="92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 group of clocks&#10;&#10;Description automatically generated with low confidence">
            <a:extLst>
              <a:ext uri="{FF2B5EF4-FFF2-40B4-BE49-F238E27FC236}">
                <a16:creationId xmlns:a16="http://schemas.microsoft.com/office/drawing/2014/main" id="{6D995B75-DEA6-66F8-1D15-A8BBA98C64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2872" r="-3031" b="32034"/>
          <a:stretch/>
        </p:blipFill>
        <p:spPr bwMode="auto">
          <a:xfrm>
            <a:off x="659678" y="3268909"/>
            <a:ext cx="5633001" cy="972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81F5F-C8F6-1826-F727-E08516D44FD3}"/>
              </a:ext>
            </a:extLst>
          </p:cNvPr>
          <p:cNvSpPr txBox="1"/>
          <p:nvPr/>
        </p:nvSpPr>
        <p:spPr>
          <a:xfrm>
            <a:off x="677154" y="2927277"/>
            <a:ext cx="609765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healthy                tumor                  tumor              healthy                tumor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E5C25-5A23-2F4A-3E18-AE92A8C14BB7}"/>
              </a:ext>
            </a:extLst>
          </p:cNvPr>
          <p:cNvSpPr txBox="1"/>
          <p:nvPr/>
        </p:nvSpPr>
        <p:spPr>
          <a:xfrm>
            <a:off x="659678" y="4189193"/>
            <a:ext cx="609765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healthy                tumor                  tumor              healthy                healthy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D8CE2-090D-3D06-CEFF-2B82BB8092E7}"/>
              </a:ext>
            </a:extLst>
          </p:cNvPr>
          <p:cNvSpPr txBox="1"/>
          <p:nvPr/>
        </p:nvSpPr>
        <p:spPr>
          <a:xfrm>
            <a:off x="677154" y="5384618"/>
            <a:ext cx="609765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healthy                tumor                  tumor                tumor               healthy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26191-FFB2-B49F-84A0-D8DE56D35952}"/>
              </a:ext>
            </a:extLst>
          </p:cNvPr>
          <p:cNvSpPr txBox="1"/>
          <p:nvPr/>
        </p:nvSpPr>
        <p:spPr>
          <a:xfrm>
            <a:off x="195023" y="131280"/>
            <a:ext cx="807440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Segmentation and Registration of  Brain Tumo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 based on </a:t>
            </a:r>
            <a:r>
              <a:rPr lang="en-US" altLang="zh-CN" b="1" i="1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nnU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-Net and Voxelmorph</a:t>
            </a: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709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0FF4-28C3-D0DE-D2D2-8F4EE3A6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7804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Introduction of </a:t>
            </a:r>
            <a:r>
              <a:rPr lang="en-US" sz="4400" dirty="0" err="1"/>
              <a:t>nnU</a:t>
            </a:r>
            <a:r>
              <a:rPr lang="en-US" sz="4400" dirty="0"/>
              <a:t>-Net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94553F-256B-0C81-2579-E9BD62A30D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95" y="1828800"/>
            <a:ext cx="6165095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35E7C9-28E9-671F-794E-939D5EB2E4BF}"/>
              </a:ext>
            </a:extLst>
          </p:cNvPr>
          <p:cNvSpPr txBox="1"/>
          <p:nvPr/>
        </p:nvSpPr>
        <p:spPr>
          <a:xfrm>
            <a:off x="278843" y="117369"/>
            <a:ext cx="807440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Segmentation and Registration of  Brain Tumo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 based on </a:t>
            </a:r>
            <a:r>
              <a:rPr lang="en-US" altLang="zh-CN" b="1" i="1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nnU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-Net and Voxelmorph</a:t>
            </a: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B693D-1BD4-775A-23DB-0074CF93E205}"/>
              </a:ext>
            </a:extLst>
          </p:cNvPr>
          <p:cNvSpPr txBox="1"/>
          <p:nvPr/>
        </p:nvSpPr>
        <p:spPr>
          <a:xfrm>
            <a:off x="8158703" y="2153779"/>
            <a:ext cx="3320724" cy="15779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</a:t>
            </a:r>
            <a:r>
              <a:rPr lang="en-US" sz="2000" b="1" i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nnU</a:t>
            </a:r>
            <a:r>
              <a:rPr lang="en-US" sz="20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-Net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dirty="0"/>
              <a:t>A segmentation method based on U-Net</a:t>
            </a:r>
            <a:r>
              <a:rPr lang="zh-CN" altLang="en-US" sz="2000" dirty="0"/>
              <a:t> </a:t>
            </a:r>
            <a:r>
              <a:rPr lang="en-US" altLang="zh-CN" sz="2000" dirty="0"/>
              <a:t>architecture and generate a probability map to tell where the labels most likely locate</a:t>
            </a:r>
            <a:endParaRPr lang="en-US" sz="2000" dirty="0"/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6D482-9D3F-5EF6-F31F-1AB5324BB526}"/>
              </a:ext>
            </a:extLst>
          </p:cNvPr>
          <p:cNvSpPr txBox="1"/>
          <p:nvPr/>
        </p:nvSpPr>
        <p:spPr>
          <a:xfrm>
            <a:off x="8158703" y="4111739"/>
            <a:ext cx="3593325" cy="145075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0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we use </a:t>
            </a:r>
            <a:r>
              <a:rPr lang="en-US" sz="2000" b="1" i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nnU</a:t>
            </a:r>
            <a:r>
              <a:rPr lang="en-US" sz="20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-Net?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 err="1"/>
              <a:t>nnU</a:t>
            </a:r>
            <a:r>
              <a:rPr lang="en-US" sz="2000" dirty="0"/>
              <a:t>-Net </a:t>
            </a:r>
            <a:r>
              <a:rPr lang="en-US" sz="2000" u="sng" dirty="0"/>
              <a:t>automatically configures </a:t>
            </a:r>
            <a:r>
              <a:rPr lang="en-US" sz="2000" dirty="0"/>
              <a:t>itself for arbitrary biomedical datasets. 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Don’t need expert knowledge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20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FAB317E-E906-94B9-B227-EC5757B73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51" y="2564744"/>
            <a:ext cx="6572345" cy="18005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FF8C2F-0CEB-6F0A-B15B-7C7D0366FA8B}"/>
              </a:ext>
            </a:extLst>
          </p:cNvPr>
          <p:cNvSpPr txBox="1"/>
          <p:nvPr/>
        </p:nvSpPr>
        <p:spPr>
          <a:xfrm>
            <a:off x="2504078" y="4375453"/>
            <a:ext cx="320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Heuristic Rule</a:t>
            </a:r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35165DA0-FFF2-059C-BD16-0C341747D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3" y="1828800"/>
            <a:ext cx="7829698" cy="40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19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0FF4-28C3-D0DE-D2D2-8F4EE3A6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7804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Introduction of </a:t>
            </a:r>
            <a:r>
              <a:rPr lang="en-US" sz="4400" dirty="0" err="1"/>
              <a:t>nnU</a:t>
            </a:r>
            <a:r>
              <a:rPr lang="en-US" sz="4400" dirty="0"/>
              <a:t>-Net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5E7C9-28E9-671F-794E-939D5EB2E4BF}"/>
              </a:ext>
            </a:extLst>
          </p:cNvPr>
          <p:cNvSpPr txBox="1"/>
          <p:nvPr/>
        </p:nvSpPr>
        <p:spPr>
          <a:xfrm>
            <a:off x="278843" y="117369"/>
            <a:ext cx="807440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Segmentation and Registration of  Brain Tumo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 based on </a:t>
            </a:r>
            <a:r>
              <a:rPr lang="en-US" altLang="zh-CN" b="1" i="1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nnU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-Net and Voxelmorph</a:t>
            </a: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7DD6C01-0049-3F3A-FDB0-4A0EBF941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51" y="2564744"/>
            <a:ext cx="6572345" cy="18005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E61936-49F1-C86B-16DC-4C4147AC6E7F}"/>
              </a:ext>
            </a:extLst>
          </p:cNvPr>
          <p:cNvSpPr txBox="1"/>
          <p:nvPr/>
        </p:nvSpPr>
        <p:spPr>
          <a:xfrm>
            <a:off x="2504078" y="4375453"/>
            <a:ext cx="3207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Heuristic Rule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519D09-08EB-1DF5-2AF6-1B6BB0072FEE}"/>
              </a:ext>
            </a:extLst>
          </p:cNvPr>
          <p:cNvSpPr txBox="1"/>
          <p:nvPr/>
        </p:nvSpPr>
        <p:spPr>
          <a:xfrm>
            <a:off x="8158703" y="2153780"/>
            <a:ext cx="3057937" cy="90760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</a:t>
            </a:r>
            <a:r>
              <a:rPr lang="en-US" sz="2400" b="1" i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nnU</a:t>
            </a: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-Net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segmentation method based on U-Net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21FB9F-59EA-7BDC-F824-60A5933E3C16}"/>
              </a:ext>
            </a:extLst>
          </p:cNvPr>
          <p:cNvSpPr txBox="1"/>
          <p:nvPr/>
        </p:nvSpPr>
        <p:spPr>
          <a:xfrm>
            <a:off x="8158703" y="3386361"/>
            <a:ext cx="3593325" cy="14507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we use </a:t>
            </a:r>
            <a:r>
              <a:rPr lang="en-US" sz="2400" b="1" i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nnU</a:t>
            </a: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-Net?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nnU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-Net </a:t>
            </a: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automatically configures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itself for arbitrary biomedical datasets.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need expert knowledge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81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0FF4-28C3-D0DE-D2D2-8F4EE3A6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7804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/>
              <a:t>Introduction of </a:t>
            </a:r>
            <a:r>
              <a:rPr lang="en-US" sz="4400" dirty="0" err="1"/>
              <a:t>nnU</a:t>
            </a:r>
            <a:r>
              <a:rPr lang="en-US" sz="4400" dirty="0"/>
              <a:t>-Net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54787-3614-0BB6-8885-2F4D6A93A366}"/>
              </a:ext>
            </a:extLst>
          </p:cNvPr>
          <p:cNvSpPr txBox="1"/>
          <p:nvPr/>
        </p:nvSpPr>
        <p:spPr>
          <a:xfrm>
            <a:off x="8158703" y="2153780"/>
            <a:ext cx="3057937" cy="907600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</a:t>
            </a:r>
            <a:r>
              <a:rPr lang="en-US" sz="2400" b="1" i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nnU</a:t>
            </a: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-Net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segmentation method based on U-Net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5E7C9-28E9-671F-794E-939D5EB2E4BF}"/>
              </a:ext>
            </a:extLst>
          </p:cNvPr>
          <p:cNvSpPr txBox="1"/>
          <p:nvPr/>
        </p:nvSpPr>
        <p:spPr>
          <a:xfrm>
            <a:off x="278843" y="117369"/>
            <a:ext cx="807440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Segmentation and Registration of  Brain Tumo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 based on </a:t>
            </a:r>
            <a:r>
              <a:rPr lang="en-US" altLang="zh-CN" b="1" i="1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nnU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-Net and Voxelmorph</a:t>
            </a: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18C04E-20B0-C971-14C0-E774DA7B7956}"/>
              </a:ext>
            </a:extLst>
          </p:cNvPr>
          <p:cNvSpPr txBox="1"/>
          <p:nvPr/>
        </p:nvSpPr>
        <p:spPr>
          <a:xfrm>
            <a:off x="8158703" y="3386361"/>
            <a:ext cx="3593325" cy="145075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we use </a:t>
            </a:r>
            <a:r>
              <a:rPr lang="en-US" sz="2400" b="1" i="1" u="sng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nnU</a:t>
            </a: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-Net?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nnU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-Net </a:t>
            </a:r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automatically configures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itself for arbitrary biomedical datasets.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need expert knowledge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F3F8C381-E504-F171-8696-EA65D295D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3" y="1828800"/>
            <a:ext cx="7829698" cy="40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4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0FF4-28C3-D0DE-D2D2-8F4EE3A6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78043"/>
            <a:ext cx="10058400" cy="1450757"/>
          </a:xfrm>
        </p:spPr>
        <p:txBody>
          <a:bodyPr>
            <a:normAutofit/>
          </a:bodyPr>
          <a:lstStyle/>
          <a:p>
            <a:r>
              <a:rPr kumimoji="0" lang="en-US" sz="4400" b="0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Introduction of VoxelMorph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54787-3614-0BB6-8885-2F4D6A93A366}"/>
              </a:ext>
            </a:extLst>
          </p:cNvPr>
          <p:cNvSpPr txBox="1"/>
          <p:nvPr/>
        </p:nvSpPr>
        <p:spPr>
          <a:xfrm>
            <a:off x="7235007" y="2089349"/>
            <a:ext cx="4156770" cy="13142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VoxelMorph?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900" dirty="0">
                <a:solidFill>
                  <a:srgbClr val="292929"/>
                </a:solidFill>
                <a:latin typeface="source-serif-pro"/>
              </a:rPr>
              <a:t>Voxelmorph is a library for learning-based tools for alignment/registration, and more generally modelling with deformations.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5E7C9-28E9-671F-794E-939D5EB2E4BF}"/>
              </a:ext>
            </a:extLst>
          </p:cNvPr>
          <p:cNvSpPr txBox="1"/>
          <p:nvPr/>
        </p:nvSpPr>
        <p:spPr>
          <a:xfrm>
            <a:off x="278843" y="117369"/>
            <a:ext cx="807440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Segmentation and Registration of  Brain Tumo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 based on </a:t>
            </a:r>
            <a:r>
              <a:rPr lang="en-US" altLang="zh-CN" b="1" i="1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nnU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-Net and Voxelmorph</a:t>
            </a: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1C24AC1-6434-6FA5-66C7-A61E7711ACA8}"/>
                  </a:ext>
                </a:extLst>
              </p14:cNvPr>
              <p14:cNvContentPartPr/>
              <p14:nvPr/>
            </p14:nvContentPartPr>
            <p14:xfrm>
              <a:off x="2400300" y="2148780"/>
              <a:ext cx="470880" cy="2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1C24AC1-6434-6FA5-66C7-A61E7711AC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37300" y="2085780"/>
                <a:ext cx="596520" cy="14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35D4D13F-9D9F-3E05-B144-6A02145C7FC2}"/>
              </a:ext>
            </a:extLst>
          </p:cNvPr>
          <p:cNvGrpSpPr/>
          <p:nvPr/>
        </p:nvGrpSpPr>
        <p:grpSpPr>
          <a:xfrm>
            <a:off x="3497580" y="2407980"/>
            <a:ext cx="732960" cy="99360"/>
            <a:chOff x="3497580" y="2407980"/>
            <a:chExt cx="732960" cy="9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073DD79-5544-6F24-D01F-29ED5A526D17}"/>
                    </a:ext>
                  </a:extLst>
                </p14:cNvPr>
                <p14:cNvContentPartPr/>
                <p14:nvPr/>
              </p14:nvContentPartPr>
              <p14:xfrm>
                <a:off x="3512700" y="2407980"/>
                <a:ext cx="671040" cy="16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073DD79-5544-6F24-D01F-29ED5A526D1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49700" y="2344980"/>
                  <a:ext cx="7966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228BCFC-BFD0-7A52-FA57-1EE2F1371C44}"/>
                    </a:ext>
                  </a:extLst>
                </p14:cNvPr>
                <p14:cNvContentPartPr/>
                <p14:nvPr/>
              </p14:nvContentPartPr>
              <p14:xfrm>
                <a:off x="3558420" y="2476380"/>
                <a:ext cx="67212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228BCFC-BFD0-7A52-FA57-1EE2F1371C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5420" y="2413380"/>
                  <a:ext cx="797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1DD4B1-0753-5925-3774-A45DACEE7FDC}"/>
                    </a:ext>
                  </a:extLst>
                </p14:cNvPr>
                <p14:cNvContentPartPr/>
                <p14:nvPr/>
              </p14:nvContentPartPr>
              <p14:xfrm>
                <a:off x="3497580" y="2506980"/>
                <a:ext cx="54144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1DD4B1-0753-5925-3774-A45DACEE7FD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34580" y="2443980"/>
                  <a:ext cx="6670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2D841B-F5CA-CF92-2962-290BE917D4CA}"/>
              </a:ext>
            </a:extLst>
          </p:cNvPr>
          <p:cNvGrpSpPr/>
          <p:nvPr/>
        </p:nvGrpSpPr>
        <p:grpSpPr>
          <a:xfrm>
            <a:off x="800100" y="4853100"/>
            <a:ext cx="806400" cy="77400"/>
            <a:chOff x="800100" y="4853100"/>
            <a:chExt cx="80640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95D5D5C-6157-FF13-01E9-C41D9B25DA45}"/>
                    </a:ext>
                  </a:extLst>
                </p14:cNvPr>
                <p14:cNvContentPartPr/>
                <p14:nvPr/>
              </p14:nvContentPartPr>
              <p14:xfrm>
                <a:off x="853380" y="4899180"/>
                <a:ext cx="753120" cy="31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95D5D5C-6157-FF13-01E9-C41D9B25DA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0380" y="4836540"/>
                  <a:ext cx="878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107AF82-F4CF-787D-37F1-ED7B5D9E9F20}"/>
                    </a:ext>
                  </a:extLst>
                </p14:cNvPr>
                <p14:cNvContentPartPr/>
                <p14:nvPr/>
              </p14:nvContentPartPr>
              <p14:xfrm>
                <a:off x="800100" y="4853100"/>
                <a:ext cx="275040" cy="37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107AF82-F4CF-787D-37F1-ED7B5D9E9F2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7100" y="4790460"/>
                  <a:ext cx="400680" cy="16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CC4225-4A26-F4E2-E7BB-B16069F29446}"/>
              </a:ext>
            </a:extLst>
          </p:cNvPr>
          <p:cNvGrpSpPr/>
          <p:nvPr/>
        </p:nvGrpSpPr>
        <p:grpSpPr>
          <a:xfrm>
            <a:off x="5836860" y="2513820"/>
            <a:ext cx="747360" cy="65160"/>
            <a:chOff x="5836860" y="2513820"/>
            <a:chExt cx="747360" cy="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048642D-CC6F-A1C9-0D73-228F75040F7B}"/>
                    </a:ext>
                  </a:extLst>
                </p14:cNvPr>
                <p14:cNvContentPartPr/>
                <p14:nvPr/>
              </p14:nvContentPartPr>
              <p14:xfrm>
                <a:off x="5851980" y="2513820"/>
                <a:ext cx="630360" cy="20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048642D-CC6F-A1C9-0D73-228F75040F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88980" y="2451180"/>
                  <a:ext cx="756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37392CE-FD67-0EB4-34D8-D3D462D24E0B}"/>
                    </a:ext>
                  </a:extLst>
                </p14:cNvPr>
                <p14:cNvContentPartPr/>
                <p14:nvPr/>
              </p14:nvContentPartPr>
              <p14:xfrm>
                <a:off x="5836860" y="2567820"/>
                <a:ext cx="747360" cy="11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37392CE-FD67-0EB4-34D8-D3D462D24E0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73860" y="2504820"/>
                  <a:ext cx="873000" cy="13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7DFA290-21A5-8FB3-EB22-091113329821}"/>
                  </a:ext>
                </a:extLst>
              </p14:cNvPr>
              <p14:cNvContentPartPr/>
              <p14:nvPr/>
            </p14:nvContentPartPr>
            <p14:xfrm>
              <a:off x="8648820" y="458706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7DFA290-21A5-8FB3-EB22-0911133298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85820" y="452442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9FE07F8-0DC1-28AB-A2A2-F56DC3636EDC}"/>
              </a:ext>
            </a:extLst>
          </p:cNvPr>
          <p:cNvGrpSpPr/>
          <p:nvPr/>
        </p:nvGrpSpPr>
        <p:grpSpPr>
          <a:xfrm>
            <a:off x="3196260" y="2903100"/>
            <a:ext cx="2101680" cy="1144080"/>
            <a:chOff x="3196260" y="2903100"/>
            <a:chExt cx="2101680" cy="11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18FADA6-C1F0-6FCA-35E6-FA6004D60466}"/>
                    </a:ext>
                  </a:extLst>
                </p14:cNvPr>
                <p14:cNvContentPartPr/>
                <p14:nvPr/>
              </p14:nvContentPartPr>
              <p14:xfrm>
                <a:off x="4701420" y="3809820"/>
                <a:ext cx="534960" cy="1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18FADA6-C1F0-6FCA-35E6-FA6004D6046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8420" y="3746820"/>
                  <a:ext cx="660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F6A6611-FAE2-C944-FCBA-1C382B6E1C02}"/>
                    </a:ext>
                  </a:extLst>
                </p14:cNvPr>
                <p14:cNvContentPartPr/>
                <p14:nvPr/>
              </p14:nvContentPartPr>
              <p14:xfrm>
                <a:off x="4732020" y="3885780"/>
                <a:ext cx="565920" cy="313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F6A6611-FAE2-C944-FCBA-1C382B6E1C0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69020" y="3823140"/>
                  <a:ext cx="691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7A21FA3-132C-6E70-FCFD-FC4B13961425}"/>
                    </a:ext>
                  </a:extLst>
                </p14:cNvPr>
                <p14:cNvContentPartPr/>
                <p14:nvPr/>
              </p14:nvContentPartPr>
              <p14:xfrm>
                <a:off x="3196260" y="2903100"/>
                <a:ext cx="1151640" cy="1144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7A21FA3-132C-6E70-FCFD-FC4B139614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33260" y="2840100"/>
                  <a:ext cx="1277280" cy="1269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7D5FC2B-5768-E343-20AD-1802A946DFBE}"/>
              </a:ext>
            </a:extLst>
          </p:cNvPr>
          <p:cNvSpPr txBox="1"/>
          <p:nvPr/>
        </p:nvSpPr>
        <p:spPr>
          <a:xfrm>
            <a:off x="7157125" y="3990977"/>
            <a:ext cx="4507438" cy="18477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2400" b="1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we use VoxelMorph?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292929"/>
                </a:solidFill>
                <a:latin typeface="source-serif-pro"/>
              </a:rPr>
              <a:t>Helpful when ground truth is not sufficient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292929"/>
                </a:solidFill>
                <a:latin typeface="source-serif-pro"/>
              </a:rPr>
              <a:t>Compare with segmentation method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sz="1900" dirty="0">
              <a:solidFill>
                <a:srgbClr val="292929"/>
              </a:solidFill>
              <a:latin typeface="source-serif-pro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364DBD34-9A0D-B52B-986A-E43F484D8A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31" r="40244" b="-1"/>
          <a:stretch/>
        </p:blipFill>
        <p:spPr bwMode="auto">
          <a:xfrm>
            <a:off x="996083" y="1791552"/>
            <a:ext cx="6018339" cy="421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7672279-CBF5-8451-E07A-2CEB55D00992}"/>
                  </a:ext>
                </a:extLst>
              </p14:cNvPr>
              <p14:cNvContentPartPr/>
              <p14:nvPr/>
            </p14:nvContentPartPr>
            <p14:xfrm>
              <a:off x="2337590" y="1916139"/>
              <a:ext cx="863280" cy="52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7672279-CBF5-8451-E07A-2CEB55D0099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74590" y="1853499"/>
                <a:ext cx="9889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D07DC71-BA26-581B-B296-5345C8DF75F3}"/>
                  </a:ext>
                </a:extLst>
              </p14:cNvPr>
              <p14:cNvContentPartPr/>
              <p14:nvPr/>
            </p14:nvContentPartPr>
            <p14:xfrm>
              <a:off x="2345510" y="1852419"/>
              <a:ext cx="828000" cy="32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D07DC71-BA26-581B-B296-5345C8DF75F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82510" y="1789419"/>
                <a:ext cx="953640" cy="15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CD24BE5D-B161-5415-97D3-03D2CCE9E750}"/>
              </a:ext>
            </a:extLst>
          </p:cNvPr>
          <p:cNvGrpSpPr/>
          <p:nvPr/>
        </p:nvGrpSpPr>
        <p:grpSpPr>
          <a:xfrm>
            <a:off x="5772350" y="2074539"/>
            <a:ext cx="994680" cy="159840"/>
            <a:chOff x="5772350" y="2074539"/>
            <a:chExt cx="99468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9C1F10E-4D14-EC94-D0A6-A2D3E283BFAB}"/>
                    </a:ext>
                  </a:extLst>
                </p14:cNvPr>
                <p14:cNvContentPartPr/>
                <p14:nvPr/>
              </p14:nvContentPartPr>
              <p14:xfrm>
                <a:off x="5844350" y="2074539"/>
                <a:ext cx="883080" cy="80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9C1F10E-4D14-EC94-D0A6-A2D3E283BFA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81350" y="2011899"/>
                  <a:ext cx="10087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F435505-1906-E62B-9950-8F6C113AEE83}"/>
                    </a:ext>
                  </a:extLst>
                </p14:cNvPr>
                <p14:cNvContentPartPr/>
                <p14:nvPr/>
              </p14:nvContentPartPr>
              <p14:xfrm>
                <a:off x="5772350" y="2146539"/>
                <a:ext cx="994680" cy="87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F435505-1906-E62B-9950-8F6C113AEE8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09710" y="2083539"/>
                  <a:ext cx="1120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8829FDC-3A0B-10D7-7DCD-00BDFD0E82E4}"/>
                    </a:ext>
                  </a:extLst>
                </p14:cNvPr>
                <p14:cNvContentPartPr/>
                <p14:nvPr/>
              </p14:nvContentPartPr>
              <p14:xfrm>
                <a:off x="6169790" y="2212059"/>
                <a:ext cx="567000" cy="6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8829FDC-3A0B-10D7-7DCD-00BDFD0E82E4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107150" y="2149419"/>
                  <a:ext cx="692640" cy="13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8FF5EB6-CB7C-6D80-EB27-190EBBEFEC3B}"/>
                  </a:ext>
                </a:extLst>
              </p14:cNvPr>
              <p14:cNvContentPartPr/>
              <p14:nvPr/>
            </p14:nvContentPartPr>
            <p14:xfrm>
              <a:off x="4842470" y="3234459"/>
              <a:ext cx="668520" cy="10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8FF5EB6-CB7C-6D80-EB27-190EBBEFEC3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79470" y="3171819"/>
                <a:ext cx="7941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AA988D-2A85-8589-F933-63464AC51F4A}"/>
                  </a:ext>
                </a:extLst>
              </p14:cNvPr>
              <p14:cNvContentPartPr/>
              <p14:nvPr/>
            </p14:nvContentPartPr>
            <p14:xfrm>
              <a:off x="4826270" y="3188019"/>
              <a:ext cx="67644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AA988D-2A85-8589-F933-63464AC51F4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763270" y="3125379"/>
                <a:ext cx="8020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B512D9AA-F843-7467-3FC9-E887CEA17774}"/>
              </a:ext>
            </a:extLst>
          </p:cNvPr>
          <p:cNvGrpSpPr/>
          <p:nvPr/>
        </p:nvGrpSpPr>
        <p:grpSpPr>
          <a:xfrm>
            <a:off x="2234270" y="3585819"/>
            <a:ext cx="757800" cy="191160"/>
            <a:chOff x="2234270" y="3585819"/>
            <a:chExt cx="75780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8627A0E-C312-08B2-DA20-CA98CB48FC06}"/>
                    </a:ext>
                  </a:extLst>
                </p14:cNvPr>
                <p14:cNvContentPartPr/>
                <p14:nvPr/>
              </p14:nvContentPartPr>
              <p14:xfrm>
                <a:off x="2234270" y="3585819"/>
                <a:ext cx="740520" cy="63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8627A0E-C312-08B2-DA20-CA98CB48FC0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71270" y="3523179"/>
                  <a:ext cx="866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C8CE6A-E658-4665-7502-70654DCD7447}"/>
                    </a:ext>
                  </a:extLst>
                </p14:cNvPr>
                <p14:cNvContentPartPr/>
                <p14:nvPr/>
              </p14:nvContentPartPr>
              <p14:xfrm>
                <a:off x="2234270" y="3688419"/>
                <a:ext cx="757800" cy="56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C8CE6A-E658-4665-7502-70654DCD744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171270" y="3625779"/>
                  <a:ext cx="8834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9B4BA2B-B8E2-DE98-A6A8-DCDF807BD278}"/>
                    </a:ext>
                  </a:extLst>
                </p14:cNvPr>
                <p14:cNvContentPartPr/>
                <p14:nvPr/>
              </p14:nvContentPartPr>
              <p14:xfrm>
                <a:off x="2242190" y="3767979"/>
                <a:ext cx="637560" cy="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9B4BA2B-B8E2-DE98-A6A8-DCDF807BD27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179190" y="3705339"/>
                  <a:ext cx="76320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E7636EE-FA4C-574A-7608-DBC93119CD99}"/>
                  </a:ext>
                </a:extLst>
              </p14:cNvPr>
              <p14:cNvContentPartPr/>
              <p14:nvPr/>
            </p14:nvContentPartPr>
            <p14:xfrm>
              <a:off x="3898740" y="2270500"/>
              <a:ext cx="389160" cy="2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E7636EE-FA4C-574A-7608-DBC93119CD9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880740" y="2252860"/>
                <a:ext cx="42480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711D3EE5-857C-54FF-8709-FD37008364D5}"/>
              </a:ext>
            </a:extLst>
          </p:cNvPr>
          <p:cNvGrpSpPr/>
          <p:nvPr/>
        </p:nvGrpSpPr>
        <p:grpSpPr>
          <a:xfrm>
            <a:off x="3792710" y="2202100"/>
            <a:ext cx="532080" cy="56039"/>
            <a:chOff x="3792710" y="2202100"/>
            <a:chExt cx="532080" cy="5603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3F66A46-D53B-83C9-F7C2-A9DA14AF3BB5}"/>
                    </a:ext>
                  </a:extLst>
                </p14:cNvPr>
                <p14:cNvContentPartPr/>
                <p14:nvPr/>
              </p14:nvContentPartPr>
              <p14:xfrm>
                <a:off x="3792710" y="2218179"/>
                <a:ext cx="532080" cy="1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3F66A46-D53B-83C9-F7C2-A9DA14AF3BB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775070" y="2200539"/>
                  <a:ext cx="5677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E790537-3821-596F-52A6-0715E7EB2443}"/>
                    </a:ext>
                  </a:extLst>
                </p14:cNvPr>
                <p14:cNvContentPartPr/>
                <p14:nvPr/>
              </p14:nvContentPartPr>
              <p14:xfrm>
                <a:off x="3854990" y="2227179"/>
                <a:ext cx="422280" cy="309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E790537-3821-596F-52A6-0715E7EB244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37350" y="2209539"/>
                  <a:ext cx="4579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D18BB1A-A5E9-53EE-077E-299029632139}"/>
                    </a:ext>
                  </a:extLst>
                </p14:cNvPr>
                <p14:cNvContentPartPr/>
                <p14:nvPr/>
              </p14:nvContentPartPr>
              <p14:xfrm>
                <a:off x="3906300" y="2202100"/>
                <a:ext cx="408960" cy="22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D18BB1A-A5E9-53EE-077E-29902963213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888660" y="2184100"/>
                  <a:ext cx="444600" cy="5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7893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E37BA-9000-B28A-3679-BA5322FF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DE7A4-57DA-64C5-EAF2-8F2F8666B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139747" cy="402336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1. Crop the region of interest (ROI) from 512*512*256 to 240*240*240 and convert test</a:t>
            </a:r>
            <a:r>
              <a:rPr lang="en-US" altLang="zh-CN" sz="2400" dirty="0"/>
              <a:t>ing</a:t>
            </a:r>
            <a:r>
              <a:rPr lang="en-US" sz="2400" dirty="0"/>
              <a:t>, validation and training CT datasets from .</a:t>
            </a:r>
            <a:r>
              <a:rPr lang="en-US" sz="2400" dirty="0" err="1"/>
              <a:t>nifti</a:t>
            </a:r>
            <a:r>
              <a:rPr lang="en-US" sz="2400" dirty="0"/>
              <a:t> files to .</a:t>
            </a:r>
            <a:r>
              <a:rPr lang="en-US" sz="2400" dirty="0" err="1"/>
              <a:t>npz</a:t>
            </a:r>
            <a:endParaRPr lang="en-US" sz="2400" dirty="0"/>
          </a:p>
          <a:p>
            <a:r>
              <a:rPr lang="en-US" sz="2400" dirty="0"/>
              <a:t>2. Train models with the processed training images</a:t>
            </a:r>
          </a:p>
          <a:p>
            <a:r>
              <a:rPr lang="en-US" sz="2400" dirty="0"/>
              <a:t>3. Test the two trained models with validation images</a:t>
            </a:r>
          </a:p>
          <a:p>
            <a:r>
              <a:rPr lang="en-US" sz="2400" dirty="0"/>
              <a:t>4. Review the result from the Dice Coefficient Scores and Average </a:t>
            </a:r>
            <a:r>
              <a:rPr lang="en-US" sz="2400" dirty="0" err="1"/>
              <a:t>Hausdorff</a:t>
            </a:r>
            <a:r>
              <a:rPr lang="en-US" sz="2400" dirty="0"/>
              <a:t> Distances.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3B3115C5-E543-E027-595D-2059C48C3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90" y="2302932"/>
            <a:ext cx="6384853" cy="38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10944-8554-328A-FE66-23B6B15F6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73975-5C7E-EB1E-3024-7D2CD1B28B06}"/>
              </a:ext>
            </a:extLst>
          </p:cNvPr>
          <p:cNvSpPr txBox="1"/>
          <p:nvPr/>
        </p:nvSpPr>
        <p:spPr>
          <a:xfrm>
            <a:off x="195023" y="131280"/>
            <a:ext cx="807440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Segmentation and Registration of  Brain Tumo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 based on </a:t>
            </a:r>
            <a:r>
              <a:rPr lang="en-US" altLang="zh-CN" b="1" i="1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nnU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-Net and Voxelmorph</a:t>
            </a: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CC32855-A6A2-0D76-AFF3-B5EAEB6E9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255572"/>
              </p:ext>
            </p:extLst>
          </p:nvPr>
        </p:nvGraphicFramePr>
        <p:xfrm>
          <a:off x="2874963" y="2276475"/>
          <a:ext cx="6502400" cy="3345180"/>
        </p:xfrm>
        <a:graphic>
          <a:graphicData uri="http://schemas.openxmlformats.org/drawingml/2006/table">
            <a:tbl>
              <a:tblPr/>
              <a:tblGrid>
                <a:gridCol w="1092452">
                  <a:extLst>
                    <a:ext uri="{9D8B030D-6E8A-4147-A177-3AD203B41FA5}">
                      <a16:colId xmlns:a16="http://schemas.microsoft.com/office/drawing/2014/main" val="1733489333"/>
                    </a:ext>
                  </a:extLst>
                </a:gridCol>
                <a:gridCol w="1015519">
                  <a:extLst>
                    <a:ext uri="{9D8B030D-6E8A-4147-A177-3AD203B41FA5}">
                      <a16:colId xmlns:a16="http://schemas.microsoft.com/office/drawing/2014/main" val="1171204624"/>
                    </a:ext>
                  </a:extLst>
                </a:gridCol>
                <a:gridCol w="1670991">
                  <a:extLst>
                    <a:ext uri="{9D8B030D-6E8A-4147-A177-3AD203B41FA5}">
                      <a16:colId xmlns:a16="http://schemas.microsoft.com/office/drawing/2014/main" val="2143359480"/>
                    </a:ext>
                  </a:extLst>
                </a:gridCol>
                <a:gridCol w="1126303">
                  <a:extLst>
                    <a:ext uri="{9D8B030D-6E8A-4147-A177-3AD203B41FA5}">
                      <a16:colId xmlns:a16="http://schemas.microsoft.com/office/drawing/2014/main" val="2365733142"/>
                    </a:ext>
                  </a:extLst>
                </a:gridCol>
                <a:gridCol w="1597135">
                  <a:extLst>
                    <a:ext uri="{9D8B030D-6E8A-4147-A177-3AD203B41FA5}">
                      <a16:colId xmlns:a16="http://schemas.microsoft.com/office/drawing/2014/main" val="126332323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nnU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-Net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VoxelMorph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424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Name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Dice Score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Hausdorff Distance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Dice Score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Hausdorff Distance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8715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CVHN_308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0.73386351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3.102099068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0.550708322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3.422939684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5147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CVHN_367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0.803976272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1.907423993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0.625511323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3.77215801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66038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CVHN_412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0.163808638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16.75043043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0.557578369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3.69789234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1143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CVHN_869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0.708315434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2.395088666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0.424232461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5.859322669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52321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CVHN_838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0.450067758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8.710050878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0.277045361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13.18029103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7477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CVHN_488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0.627526769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3.896385943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0.438617091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6.019322202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2827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CVHN_609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0.240037951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3.869196222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0.082198863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10.02374945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3044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CVHN_088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0.794220902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1.628269231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0.423731139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4.634777631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27697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CVHN_067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0.713886717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2.063536097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0.608115355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3.287171587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0284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CVHN_560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0.843824965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1.316909633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0.699757371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2.791373435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1746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CVHN_519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0.565362565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7.192020796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0.36735845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9.496100228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6958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CVHN_356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0.817110694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1.844885556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0.082198863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10.02374945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7721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CVHN_192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0.780641673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1.744061265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0.398588453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5.141719313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97795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CVHN_813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0.881820123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1.012853212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0.524958264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5.249528823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9906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= 0.65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= 0.43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052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952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3E5E3-8BB0-290B-B8F1-75B22AAFD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  <a:r>
              <a:rPr lang="en-US" altLang="zh-CN" dirty="0"/>
              <a:t>—</a:t>
            </a:r>
            <a:r>
              <a:rPr lang="en-US" altLang="zh-CN" dirty="0" err="1"/>
              <a:t>nnU</a:t>
            </a:r>
            <a:r>
              <a:rPr lang="en-US" altLang="zh-CN" dirty="0"/>
              <a:t>-Net (HN1560)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3FC62F-699A-5120-EB72-E6E2D67E55D0}"/>
              </a:ext>
            </a:extLst>
          </p:cNvPr>
          <p:cNvSpPr txBox="1"/>
          <p:nvPr/>
        </p:nvSpPr>
        <p:spPr>
          <a:xfrm>
            <a:off x="195023" y="131280"/>
            <a:ext cx="8074401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Segmentation and Registration of  Brain Tumo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 based on </a:t>
            </a:r>
            <a:r>
              <a:rPr lang="en-US" altLang="zh-CN" b="1" i="1" u="sng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nnU</a:t>
            </a:r>
            <a:r>
              <a:rPr lang="en-US" altLang="zh-CN" b="1" i="1" u="sng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-Net and Voxelmorph</a:t>
            </a:r>
            <a:endParaRPr lang="en-US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B7A31-6C34-40B2-2FF3-5980B3CF278F}"/>
              </a:ext>
            </a:extLst>
          </p:cNvPr>
          <p:cNvSpPr txBox="1"/>
          <p:nvPr/>
        </p:nvSpPr>
        <p:spPr>
          <a:xfrm>
            <a:off x="8269424" y="5257606"/>
            <a:ext cx="317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Dice Score = 0.84 </a:t>
            </a:r>
          </a:p>
        </p:txBody>
      </p:sp>
      <p:pic>
        <p:nvPicPr>
          <p:cNvPr id="5" name="26406564b822685a960a893df183758b">
            <a:hlinkClick r:id="" action="ppaction://media"/>
            <a:extLst>
              <a:ext uri="{FF2B5EF4-FFF2-40B4-BE49-F238E27FC236}">
                <a16:creationId xmlns:a16="http://schemas.microsoft.com/office/drawing/2014/main" id="{A55E6142-75B7-6C0C-4DEB-DC32213402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25017" t="2657" r="22510"/>
          <a:stretch/>
        </p:blipFill>
        <p:spPr>
          <a:xfrm>
            <a:off x="8086477" y="2665390"/>
            <a:ext cx="2484138" cy="2592216"/>
          </a:xfrm>
          <a:prstGeom prst="rect">
            <a:avLst/>
          </a:prstGeom>
        </p:spPr>
      </p:pic>
      <p:pic>
        <p:nvPicPr>
          <p:cNvPr id="10" name="9e0d6bfbc5f1fd8240df95c6ce933d9d">
            <a:hlinkClick r:id="" action="ppaction://media"/>
            <a:extLst>
              <a:ext uri="{FF2B5EF4-FFF2-40B4-BE49-F238E27FC236}">
                <a16:creationId xmlns:a16="http://schemas.microsoft.com/office/drawing/2014/main" id="{37DDDB76-65D8-268A-AACB-D0838E5FE4C2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85739" y="1950135"/>
            <a:ext cx="5273675" cy="4022725"/>
          </a:xfrm>
        </p:spPr>
      </p:pic>
    </p:spTree>
    <p:extLst>
      <p:ext uri="{BB962C8B-B14F-4D97-AF65-F5344CB8AC3E}">
        <p14:creationId xmlns:p14="http://schemas.microsoft.com/office/powerpoint/2010/main" val="134094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2803</TotalTime>
  <Words>545</Words>
  <Application>Microsoft Office PowerPoint</Application>
  <PresentationFormat>Widescreen</PresentationFormat>
  <Paragraphs>161</Paragraphs>
  <Slides>12</Slides>
  <Notes>1</Notes>
  <HiddenSlides>2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source-serif-pro</vt:lpstr>
      <vt:lpstr>Arial</vt:lpstr>
      <vt:lpstr>Calibri</vt:lpstr>
      <vt:lpstr>Calibri Light</vt:lpstr>
      <vt:lpstr>tahoma</vt:lpstr>
      <vt:lpstr>Times New Roman</vt:lpstr>
      <vt:lpstr>Wingdings</vt:lpstr>
      <vt:lpstr>Retrospect</vt:lpstr>
      <vt:lpstr>Segmentation and Registration of  Brain Tumor </vt:lpstr>
      <vt:lpstr>Introduction</vt:lpstr>
      <vt:lpstr>Introduction of nnU-Net</vt:lpstr>
      <vt:lpstr>Introduction of nnU-Net</vt:lpstr>
      <vt:lpstr>Introduction of nnU-Net</vt:lpstr>
      <vt:lpstr>Introduction of VoxelMorph</vt:lpstr>
      <vt:lpstr>Workflow</vt:lpstr>
      <vt:lpstr>Result</vt:lpstr>
      <vt:lpstr>Result—nnU-Net (HN1560)</vt:lpstr>
      <vt:lpstr>Result—Voxelmorph (HN1560)</vt:lpstr>
      <vt:lpstr>Future improvement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Segmentation and Registration of  Brain Tumor</dc:title>
  <dc:creator>xfu18666@gmail.com</dc:creator>
  <cp:lastModifiedBy>Yuanwu He</cp:lastModifiedBy>
  <cp:revision>17</cp:revision>
  <dcterms:created xsi:type="dcterms:W3CDTF">2022-11-30T17:24:30Z</dcterms:created>
  <dcterms:modified xsi:type="dcterms:W3CDTF">2022-12-06T14:55:07Z</dcterms:modified>
</cp:coreProperties>
</file>